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  <p:sldMasterId id="2147483700" r:id="rId3"/>
    <p:sldMasterId id="2147483683" r:id="rId4"/>
    <p:sldMasterId id="2147483715" r:id="rId5"/>
  </p:sldMasterIdLst>
  <p:notesMasterIdLst>
    <p:notesMasterId r:id="rId20"/>
  </p:notesMasterIdLst>
  <p:sldIdLst>
    <p:sldId id="281" r:id="rId6"/>
    <p:sldId id="299" r:id="rId7"/>
    <p:sldId id="300" r:id="rId8"/>
    <p:sldId id="301" r:id="rId9"/>
    <p:sldId id="302" r:id="rId10"/>
    <p:sldId id="303" r:id="rId11"/>
    <p:sldId id="304" r:id="rId12"/>
    <p:sldId id="306" r:id="rId13"/>
    <p:sldId id="307" r:id="rId14"/>
    <p:sldId id="305" r:id="rId15"/>
    <p:sldId id="309" r:id="rId16"/>
    <p:sldId id="310" r:id="rId17"/>
    <p:sldId id="308" r:id="rId18"/>
    <p:sldId id="268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1"/>
          </p14:sldIdLst>
        </p14:section>
        <p14:section name="章节页" id="{FD05EE94-C931-8C4B-83A2-004B32AA1207}">
          <p14:sldIdLst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5"/>
            <p14:sldId id="309"/>
            <p14:sldId id="310"/>
            <p14:sldId id="308"/>
          </p14:sldIdLst>
        </p14:section>
        <p14:section name="结束页" id="{3F9D54A7-3BE2-2540-BB4C-DFE5509085F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411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622" userDrawn="1">
          <p15:clr>
            <a:srgbClr val="A4A3A4"/>
          </p15:clr>
        </p15:guide>
        <p15:guide id="8" orient="horz" pos="2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CEF"/>
    <a:srgbClr val="1D1D1B"/>
    <a:srgbClr val="EA002F"/>
    <a:srgbClr val="929292"/>
    <a:srgbClr val="000000"/>
    <a:srgbClr val="AE0D35"/>
    <a:srgbClr val="EB0028"/>
    <a:srgbClr val="EA0029"/>
    <a:srgbClr val="EBEBEB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63" autoAdjust="0"/>
    <p:restoredTop sz="96301" autoAdjust="0"/>
  </p:normalViewPr>
  <p:slideViewPr>
    <p:cSldViewPr snapToGrid="0" snapToObjects="1">
      <p:cViewPr varScale="1">
        <p:scale>
          <a:sx n="143" d="100"/>
          <a:sy n="143" d="100"/>
        </p:scale>
        <p:origin x="672" y="108"/>
      </p:cViewPr>
      <p:guideLst>
        <p:guide orient="horz" pos="411"/>
        <p:guide pos="2880"/>
        <p:guide orient="horz" pos="1620"/>
        <p:guide orient="horz" pos="622"/>
        <p:guide orient="horz" pos="2845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4A70F78-6AC5-F84C-9CF3-8E56BBB3A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" y="-20538"/>
            <a:ext cx="9161582" cy="4084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2260597F-C131-2740-956D-F3824A53758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60772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3AF331D-3903-B946-BB2A-32E9EB41B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33" y="1927602"/>
            <a:ext cx="508000" cy="5080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xmlns="" id="{14D9EB88-525C-8F4F-891B-6BC2448A8A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5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1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r="190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1872418"/>
            <a:ext cx="9144000" cy="16849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440"/>
              </a:lnSpc>
              <a:spcBef>
                <a:spcPts val="0"/>
              </a:spcBef>
              <a:buNone/>
              <a:defRPr sz="1600" b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4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0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7330E9-84D6-D848-ABB8-94CDC46F34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0025" y="1234270"/>
            <a:ext cx="2601440" cy="7962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140"/>
              </a:lnSpc>
              <a:buNone/>
              <a:defRPr sz="95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A0A50F-B725-9F42-BF01-E5ABB7F93B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0"/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A5F59A2-C058-FD49-9931-38DA01565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4721" y="2104604"/>
            <a:ext cx="2599254" cy="16680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8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9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0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0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497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8168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14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1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8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2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8168" y="0"/>
            <a:ext cx="9152168" cy="51435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8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F0B62F9-2908-7544-892A-A2D752AFF65E}"/>
              </a:ext>
            </a:extLst>
          </p:cNvPr>
          <p:cNvSpPr txBox="1"/>
          <p:nvPr userDrawn="1"/>
        </p:nvSpPr>
        <p:spPr>
          <a:xfrm>
            <a:off x="578601" y="4637811"/>
            <a:ext cx="8572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rgbClr val="000000"/>
                </a:solidFill>
              </a:rPr>
              <a:t>HUAWEI.COM</a:t>
            </a:r>
          </a:p>
        </p:txBody>
      </p:sp>
    </p:spTree>
    <p:extLst>
      <p:ext uri="{BB962C8B-B14F-4D97-AF65-F5344CB8AC3E}">
        <p14:creationId xmlns:p14="http://schemas.microsoft.com/office/powerpoint/2010/main" val="164740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42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25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4" r:id="rId2"/>
    <p:sldLayoutId id="2147483705" r:id="rId3"/>
    <p:sldLayoutId id="2147483713" r:id="rId4"/>
    <p:sldLayoutId id="2147483707" r:id="rId5"/>
    <p:sldLayoutId id="2147483708" r:id="rId6"/>
    <p:sldLayoutId id="2147483710" r:id="rId7"/>
    <p:sldLayoutId id="2147483711" r:id="rId8"/>
    <p:sldLayoutId id="214748371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7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B61A14E-2E52-384E-B088-7C293856A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7" y="3936452"/>
            <a:ext cx="1411200" cy="302400"/>
          </a:xfrm>
          <a:prstGeom prst="rect">
            <a:avLst/>
          </a:prstGeom>
        </p:spPr>
      </p:pic>
      <p:sp>
        <p:nvSpPr>
          <p:cNvPr id="5" name="Subtitle 6">
            <a:extLst>
              <a:ext uri="{FF2B5EF4-FFF2-40B4-BE49-F238E27FC236}">
                <a16:creationId xmlns:a16="http://schemas.microsoft.com/office/drawing/2014/main" xmlns="" id="{A240AB14-6A66-614A-9419-A18188557428}"/>
              </a:ext>
            </a:extLst>
          </p:cNvPr>
          <p:cNvSpPr txBox="1">
            <a:spLocks/>
          </p:cNvSpPr>
          <p:nvPr userDrawn="1"/>
        </p:nvSpPr>
        <p:spPr>
          <a:xfrm>
            <a:off x="5988116" y="1223885"/>
            <a:ext cx="2607257" cy="3107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40"/>
              </a:lnSpc>
              <a:spcBef>
                <a:spcPts val="0"/>
              </a:spcBef>
            </a:pPr>
            <a:r>
              <a:rPr kumimoji="1" lang="zh-CN" altLang="en-US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50" smtClean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  <a:endParaRPr kumimoji="1" lang="zh-CN" altLang="en-US" sz="950" dirty="0">
              <a:solidFill>
                <a:srgbClr val="1D1D1B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xmlns="" id="{65C25D8A-87A0-A246-B34B-A8B927841C8F}"/>
              </a:ext>
            </a:extLst>
          </p:cNvPr>
          <p:cNvSpPr txBox="1">
            <a:spLocks/>
          </p:cNvSpPr>
          <p:nvPr userDrawn="1"/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mtClean="0">
                <a:solidFill>
                  <a:srgbClr val="929292"/>
                </a:solidFill>
                <a:latin typeface="Arial" panose="020B0604020202020204" pitchFamily="34" charset="0"/>
              </a:rPr>
              <a:t>Thank you.</a:t>
            </a:r>
            <a:endParaRPr lang="en-US" dirty="0">
              <a:solidFill>
                <a:srgbClr val="929292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xmlns="" id="{4A7C7821-D87F-714F-802E-8487A2819343}"/>
              </a:ext>
            </a:extLst>
          </p:cNvPr>
          <p:cNvSpPr txBox="1">
            <a:spLocks/>
          </p:cNvSpPr>
          <p:nvPr userDrawn="1"/>
        </p:nvSpPr>
        <p:spPr>
          <a:xfrm>
            <a:off x="5982179" y="2096218"/>
            <a:ext cx="2417931" cy="15224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0"/>
              </a:lnSpc>
            </a:pPr>
            <a: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b="1" smtClean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600" smtClean="0">
                <a:solidFill>
                  <a:srgbClr val="1D1D1B"/>
                </a:solidFill>
              </a:rPr>
              <a:t/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  <a:latin typeface="+mj-lt"/>
              </a:rPr>
              <a:t/>
            </a:r>
            <a:br>
              <a:rPr kumimoji="1" lang="en-US" altLang="zh-CN" sz="600" smtClean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 information in this document may contain predictive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statements including, without limitation, statements regarding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 future financial and operating results, future product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portfolio, new technology, etc. There are a number of factors that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could cause actual results and developments to differ materially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from those expressed or implied in the predictive statements.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Therefore, such information is provided for reference purpose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only and constitutes neither an offer nor an acceptance. Huawei </a:t>
            </a:r>
            <a:br>
              <a:rPr kumimoji="1" lang="en-US" altLang="zh-CN" sz="600" smtClean="0">
                <a:solidFill>
                  <a:srgbClr val="1D1D1B"/>
                </a:solidFill>
              </a:rPr>
            </a:br>
            <a:r>
              <a:rPr kumimoji="1" lang="en-US" altLang="zh-CN" sz="600" smtClean="0">
                <a:solidFill>
                  <a:srgbClr val="1D1D1B"/>
                </a:solidFill>
              </a:rPr>
              <a:t>may change the information at any time without notice. </a:t>
            </a:r>
          </a:p>
          <a:p>
            <a:pPr>
              <a:lnSpc>
                <a:spcPts val="820"/>
              </a:lnSpc>
            </a:pPr>
            <a:r>
              <a:rPr kumimoji="1" lang="en-US" altLang="zh-CN" sz="600" smtClean="0">
                <a:solidFill>
                  <a:srgbClr val="1D1D1B"/>
                </a:solidFill>
              </a:rPr>
              <a:t>Huawei Confidential</a:t>
            </a:r>
          </a:p>
          <a:p>
            <a:pPr>
              <a:lnSpc>
                <a:spcPts val="820"/>
              </a:lnSpc>
            </a:pPr>
            <a:endParaRPr kumimoji="1" lang="zh-CN" altLang="en-US" sz="600" dirty="0">
              <a:solidFill>
                <a:srgbClr val="1D1D1B"/>
              </a:solidFill>
            </a:endParaRP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xmlns="" id="{407036ED-77EF-614F-90A0-912061623C9C}"/>
              </a:ext>
            </a:extLst>
          </p:cNvPr>
          <p:cNvSpPr txBox="1">
            <a:spLocks/>
          </p:cNvSpPr>
          <p:nvPr userDrawn="1"/>
        </p:nvSpPr>
        <p:spPr>
          <a:xfrm>
            <a:off x="5980917" y="1561499"/>
            <a:ext cx="2610355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96"/>
              </a:lnSpc>
            </a:pP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85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000000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45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xmlns="" id="{7D82C0F9-EB17-2C49-AE41-F48E96AC61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904"/>
            <a:ext cx="1361767" cy="181849"/>
          </a:xfrm>
        </p:spPr>
        <p:txBody>
          <a:bodyPr/>
          <a:lstStyle/>
          <a:p>
            <a:r>
              <a:rPr kumimoji="1" lang="en-US" altLang="zh-CN" dirty="0"/>
              <a:t>Security Level:</a:t>
            </a:r>
            <a:endParaRPr lang="en-US" dirty="0"/>
          </a:p>
          <a:p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70942" y="870224"/>
            <a:ext cx="5197257" cy="653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14000"/>
              </a:lnSpc>
              <a:defRPr/>
            </a:pPr>
            <a:r>
              <a:rPr lang="en-US" altLang="zh-CN" sz="3200" dirty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Day </a:t>
            </a:r>
            <a:r>
              <a:rPr lang="en-US" altLang="zh-CN" sz="3200" dirty="0" smtClean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18 </a:t>
            </a:r>
            <a:r>
              <a:rPr lang="en-US" altLang="zh-CN" sz="3200" dirty="0" err="1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ContainerOps</a:t>
            </a:r>
            <a:r>
              <a:rPr lang="zh-CN" altLang="en-US" sz="3200" dirty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介绍</a:t>
            </a:r>
            <a:endParaRPr lang="en-US" altLang="zh-CN" sz="3200" kern="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09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华为容器化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CI/CD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流水线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882" y="1150285"/>
            <a:ext cx="7166565" cy="357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华为容器化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CI/CD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流水线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5" y="1270398"/>
            <a:ext cx="5336135" cy="32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基于不同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过程的流水线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22" y="1130968"/>
            <a:ext cx="5183219" cy="350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更好的发布过程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965005" y="1194885"/>
            <a:ext cx="6687652" cy="2982881"/>
            <a:chOff x="965005" y="1485578"/>
            <a:chExt cx="8732982" cy="3895156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79" y="1485578"/>
              <a:ext cx="7677928" cy="1104902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="" xmlns:a16="http://schemas.microsoft.com/office/drawing/2014/main" id="{1B6E750E-8D7F-46D9-9238-E96775ECC603}"/>
                </a:ext>
              </a:extLst>
            </p:cNvPr>
            <p:cNvSpPr/>
            <p:nvPr/>
          </p:nvSpPr>
          <p:spPr>
            <a:xfrm>
              <a:off x="1253037" y="4935686"/>
              <a:ext cx="144016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C2FFAF28-5C4A-4D18-889E-DADF4C4D2D9E}"/>
                </a:ext>
              </a:extLst>
            </p:cNvPr>
            <p:cNvSpPr/>
            <p:nvPr/>
          </p:nvSpPr>
          <p:spPr>
            <a:xfrm>
              <a:off x="1485829" y="4935686"/>
              <a:ext cx="144016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1E172F5A-6E3D-4492-8036-7529AA63EDEC}"/>
                </a:ext>
              </a:extLst>
            </p:cNvPr>
            <p:cNvSpPr/>
            <p:nvPr/>
          </p:nvSpPr>
          <p:spPr>
            <a:xfrm>
              <a:off x="1710237" y="4935686"/>
              <a:ext cx="144016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="" xmlns:a16="http://schemas.microsoft.com/office/drawing/2014/main" id="{9556A4EE-13D7-4FF2-B2C5-D896EF9F3B10}"/>
                </a:ext>
              </a:extLst>
            </p:cNvPr>
            <p:cNvSpPr/>
            <p:nvPr/>
          </p:nvSpPr>
          <p:spPr>
            <a:xfrm>
              <a:off x="1934645" y="4935686"/>
              <a:ext cx="144016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="" xmlns:a16="http://schemas.microsoft.com/office/drawing/2014/main" id="{DB08CDD8-0EAB-4499-AC0F-FB2981CEE876}"/>
                </a:ext>
              </a:extLst>
            </p:cNvPr>
            <p:cNvSpPr/>
            <p:nvPr/>
          </p:nvSpPr>
          <p:spPr>
            <a:xfrm>
              <a:off x="2159053" y="4935686"/>
              <a:ext cx="144016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="" xmlns:a16="http://schemas.microsoft.com/office/drawing/2014/main" id="{63AC63B7-E81D-4F09-8B4E-19A6789D5667}"/>
                </a:ext>
              </a:extLst>
            </p:cNvPr>
            <p:cNvSpPr/>
            <p:nvPr/>
          </p:nvSpPr>
          <p:spPr>
            <a:xfrm>
              <a:off x="965005" y="4721578"/>
              <a:ext cx="1656184" cy="648072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箭头: 右 10">
              <a:extLst>
                <a:ext uri="{FF2B5EF4-FFF2-40B4-BE49-F238E27FC236}">
                  <a16:creationId xmlns="" xmlns:a16="http://schemas.microsoft.com/office/drawing/2014/main" id="{AAD3E1FF-9BAE-48F0-8407-92B3C1E10FAA}"/>
                </a:ext>
              </a:extLst>
            </p:cNvPr>
            <p:cNvSpPr/>
            <p:nvPr/>
          </p:nvSpPr>
          <p:spPr>
            <a:xfrm>
              <a:off x="2980837" y="4935686"/>
              <a:ext cx="360432" cy="265864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="" xmlns:a16="http://schemas.microsoft.com/office/drawing/2014/main" id="{6399B67F-E26E-4DD8-8B22-A90E7083481B}"/>
                </a:ext>
              </a:extLst>
            </p:cNvPr>
            <p:cNvSpPr/>
            <p:nvPr/>
          </p:nvSpPr>
          <p:spPr>
            <a:xfrm>
              <a:off x="4106426" y="4935686"/>
              <a:ext cx="144016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="" xmlns:a16="http://schemas.microsoft.com/office/drawing/2014/main" id="{7ABFE982-5C85-46F6-BC6E-502AD04B3E0F}"/>
                </a:ext>
              </a:extLst>
            </p:cNvPr>
            <p:cNvSpPr/>
            <p:nvPr/>
          </p:nvSpPr>
          <p:spPr>
            <a:xfrm>
              <a:off x="4339218" y="4935686"/>
              <a:ext cx="144016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="" xmlns:a16="http://schemas.microsoft.com/office/drawing/2014/main" id="{C7D1E5EE-096F-4FBA-AB86-A4901D9D4613}"/>
                </a:ext>
              </a:extLst>
            </p:cNvPr>
            <p:cNvSpPr/>
            <p:nvPr/>
          </p:nvSpPr>
          <p:spPr>
            <a:xfrm>
              <a:off x="4563626" y="4935686"/>
              <a:ext cx="144016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="" xmlns:a16="http://schemas.microsoft.com/office/drawing/2014/main" id="{C4A5904C-7C92-4B5D-9D7B-2F515680C142}"/>
                </a:ext>
              </a:extLst>
            </p:cNvPr>
            <p:cNvSpPr/>
            <p:nvPr/>
          </p:nvSpPr>
          <p:spPr>
            <a:xfrm>
              <a:off x="4788034" y="4935686"/>
              <a:ext cx="144016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="" xmlns:a16="http://schemas.microsoft.com/office/drawing/2014/main" id="{3CE7676A-1DDA-4DB8-A8D7-7581809E1EEF}"/>
                </a:ext>
              </a:extLst>
            </p:cNvPr>
            <p:cNvSpPr/>
            <p:nvPr/>
          </p:nvSpPr>
          <p:spPr>
            <a:xfrm>
              <a:off x="3818394" y="4721578"/>
              <a:ext cx="1395083" cy="648072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="" xmlns:a16="http://schemas.microsoft.com/office/drawing/2014/main" id="{01341681-7B79-4D97-AB64-235CFE235AA8}"/>
                </a:ext>
              </a:extLst>
            </p:cNvPr>
            <p:cNvSpPr/>
            <p:nvPr/>
          </p:nvSpPr>
          <p:spPr>
            <a:xfrm>
              <a:off x="1355133" y="3810558"/>
              <a:ext cx="947936" cy="36168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负载均衡器</a:t>
              </a: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="" xmlns:a16="http://schemas.microsoft.com/office/drawing/2014/main" id="{14AFD1EA-02B5-482F-B78A-7211580B19EF}"/>
                </a:ext>
              </a:extLst>
            </p:cNvPr>
            <p:cNvCxnSpPr>
              <a:stCxn id="52" idx="2"/>
              <a:endCxn id="45" idx="0"/>
            </p:cNvCxnSpPr>
            <p:nvPr/>
          </p:nvCxnSpPr>
          <p:spPr>
            <a:xfrm flipH="1">
              <a:off x="1793097" y="4172245"/>
              <a:ext cx="36003" cy="54933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="" xmlns:a16="http://schemas.microsoft.com/office/drawing/2014/main" id="{4D97BA8E-20F0-4715-832B-0F1A8360AEA1}"/>
                </a:ext>
              </a:extLst>
            </p:cNvPr>
            <p:cNvSpPr/>
            <p:nvPr/>
          </p:nvSpPr>
          <p:spPr>
            <a:xfrm>
              <a:off x="5429501" y="4721578"/>
              <a:ext cx="470520" cy="648072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="" xmlns:a16="http://schemas.microsoft.com/office/drawing/2014/main" id="{24D2877F-BC2E-44EB-B93D-B7E43AA1147B}"/>
                </a:ext>
              </a:extLst>
            </p:cNvPr>
            <p:cNvSpPr/>
            <p:nvPr/>
          </p:nvSpPr>
          <p:spPr>
            <a:xfrm>
              <a:off x="5584758" y="4937602"/>
              <a:ext cx="144016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箭头: 右 23">
              <a:extLst>
                <a:ext uri="{FF2B5EF4-FFF2-40B4-BE49-F238E27FC236}">
                  <a16:creationId xmlns="" xmlns:a16="http://schemas.microsoft.com/office/drawing/2014/main" id="{CACA7B77-CC4F-47DF-97DB-978B010F69DB}"/>
                </a:ext>
              </a:extLst>
            </p:cNvPr>
            <p:cNvSpPr/>
            <p:nvPr/>
          </p:nvSpPr>
          <p:spPr>
            <a:xfrm>
              <a:off x="6230466" y="4946770"/>
              <a:ext cx="360432" cy="265864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="" xmlns:a16="http://schemas.microsoft.com/office/drawing/2014/main" id="{25236401-1CCF-4B40-ACED-38A16B65E92B}"/>
                </a:ext>
              </a:extLst>
            </p:cNvPr>
            <p:cNvSpPr/>
            <p:nvPr/>
          </p:nvSpPr>
          <p:spPr>
            <a:xfrm>
              <a:off x="8108785" y="4946770"/>
              <a:ext cx="144016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="" xmlns:a16="http://schemas.microsoft.com/office/drawing/2014/main" id="{3FEEE1D8-3170-4495-8F38-CDEEC21CD2D8}"/>
                </a:ext>
              </a:extLst>
            </p:cNvPr>
            <p:cNvSpPr/>
            <p:nvPr/>
          </p:nvSpPr>
          <p:spPr>
            <a:xfrm>
              <a:off x="8341577" y="4946770"/>
              <a:ext cx="144016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="" xmlns:a16="http://schemas.microsoft.com/office/drawing/2014/main" id="{8A0A8250-6059-4D6D-BE6D-0E34410DC01E}"/>
                </a:ext>
              </a:extLst>
            </p:cNvPr>
            <p:cNvSpPr/>
            <p:nvPr/>
          </p:nvSpPr>
          <p:spPr>
            <a:xfrm>
              <a:off x="8565985" y="4946770"/>
              <a:ext cx="144016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="" xmlns:a16="http://schemas.microsoft.com/office/drawing/2014/main" id="{9631E376-0AF3-4C94-AE0A-3A8F95DB532F}"/>
                </a:ext>
              </a:extLst>
            </p:cNvPr>
            <p:cNvSpPr/>
            <p:nvPr/>
          </p:nvSpPr>
          <p:spPr>
            <a:xfrm>
              <a:off x="8790393" y="4946770"/>
              <a:ext cx="144016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="" xmlns:a16="http://schemas.microsoft.com/office/drawing/2014/main" id="{83FE1F53-A3B6-4934-AEC1-0F5555B05978}"/>
                </a:ext>
              </a:extLst>
            </p:cNvPr>
            <p:cNvSpPr/>
            <p:nvPr/>
          </p:nvSpPr>
          <p:spPr>
            <a:xfrm>
              <a:off x="9014801" y="4946770"/>
              <a:ext cx="144016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="" xmlns:a16="http://schemas.microsoft.com/office/drawing/2014/main" id="{6B14A813-3396-443D-BFAE-7B2F4472234D}"/>
                </a:ext>
              </a:extLst>
            </p:cNvPr>
            <p:cNvSpPr/>
            <p:nvPr/>
          </p:nvSpPr>
          <p:spPr>
            <a:xfrm>
              <a:off x="7820753" y="4732662"/>
              <a:ext cx="1656184" cy="648072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="" xmlns:a16="http://schemas.microsoft.com/office/drawing/2014/main" id="{C3B8BE97-D510-468F-BB9B-647C2DD5B703}"/>
                </a:ext>
              </a:extLst>
            </p:cNvPr>
            <p:cNvSpPr/>
            <p:nvPr/>
          </p:nvSpPr>
          <p:spPr>
            <a:xfrm>
              <a:off x="7073848" y="4723611"/>
              <a:ext cx="470520" cy="648072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marL="302199" indent="-302199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="" xmlns:a16="http://schemas.microsoft.com/office/drawing/2014/main" id="{44CC9E93-9E5A-4D4B-9BE0-2EA9D72F3E18}"/>
                </a:ext>
              </a:extLst>
            </p:cNvPr>
            <p:cNvSpPr/>
            <p:nvPr/>
          </p:nvSpPr>
          <p:spPr>
            <a:xfrm>
              <a:off x="4290638" y="3785951"/>
              <a:ext cx="922839" cy="36168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负载均衡器</a:t>
              </a: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="" xmlns:a16="http://schemas.microsoft.com/office/drawing/2014/main" id="{A76CD4F6-2085-4BC6-8980-02A657AFF97F}"/>
                </a:ext>
              </a:extLst>
            </p:cNvPr>
            <p:cNvCxnSpPr>
              <a:stCxn id="64" idx="2"/>
              <a:endCxn id="54" idx="0"/>
            </p:cNvCxnSpPr>
            <p:nvPr/>
          </p:nvCxnSpPr>
          <p:spPr>
            <a:xfrm>
              <a:off x="4752058" y="4147637"/>
              <a:ext cx="912703" cy="57394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="" xmlns:a16="http://schemas.microsoft.com/office/drawing/2014/main" id="{27FA3186-0531-4F21-B112-B722A85A5913}"/>
                </a:ext>
              </a:extLst>
            </p:cNvPr>
            <p:cNvCxnSpPr>
              <a:stCxn id="64" idx="2"/>
              <a:endCxn id="51" idx="0"/>
            </p:cNvCxnSpPr>
            <p:nvPr/>
          </p:nvCxnSpPr>
          <p:spPr>
            <a:xfrm flipH="1">
              <a:off x="4515936" y="4147637"/>
              <a:ext cx="236123" cy="57394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="" xmlns:a16="http://schemas.microsoft.com/office/drawing/2014/main" id="{8D55DC5D-A283-4D75-A509-75C8219DE000}"/>
                </a:ext>
              </a:extLst>
            </p:cNvPr>
            <p:cNvSpPr/>
            <p:nvPr/>
          </p:nvSpPr>
          <p:spPr>
            <a:xfrm>
              <a:off x="8237813" y="3823086"/>
              <a:ext cx="921003" cy="36168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18" tIns="45709" rIns="91418" bIns="45709" rtlCol="0" anchor="ctr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负载均衡器</a:t>
              </a: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="" xmlns:a16="http://schemas.microsoft.com/office/drawing/2014/main" id="{8F04905A-0A6E-4A67-92AE-C7DD8284B7E0}"/>
                </a:ext>
              </a:extLst>
            </p:cNvPr>
            <p:cNvCxnSpPr>
              <a:stCxn id="67" idx="2"/>
              <a:endCxn id="62" idx="0"/>
            </p:cNvCxnSpPr>
            <p:nvPr/>
          </p:nvCxnSpPr>
          <p:spPr>
            <a:xfrm flipH="1">
              <a:off x="8648845" y="4184773"/>
              <a:ext cx="49470" cy="5478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="" xmlns:a16="http://schemas.microsoft.com/office/drawing/2014/main" id="{01FAD982-5CA6-4AEC-BDE9-E7C3B1CC8627}"/>
                </a:ext>
              </a:extLst>
            </p:cNvPr>
            <p:cNvSpPr txBox="1"/>
            <p:nvPr/>
          </p:nvSpPr>
          <p:spPr>
            <a:xfrm flipH="1">
              <a:off x="1355133" y="3339894"/>
              <a:ext cx="1527157" cy="361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发布前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="" xmlns:a16="http://schemas.microsoft.com/office/drawing/2014/main" id="{0CD2C4AE-89D2-4708-B7A7-08853A304D51}"/>
                </a:ext>
              </a:extLst>
            </p:cNvPr>
            <p:cNvSpPr txBox="1"/>
            <p:nvPr/>
          </p:nvSpPr>
          <p:spPr>
            <a:xfrm flipH="1">
              <a:off x="4287291" y="3346619"/>
              <a:ext cx="1527157" cy="361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灰度时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="" xmlns:a16="http://schemas.microsoft.com/office/drawing/2014/main" id="{36871BB2-BFCC-4BA1-9B75-0A3F0A15723C}"/>
                </a:ext>
              </a:extLst>
            </p:cNvPr>
            <p:cNvSpPr txBox="1"/>
            <p:nvPr/>
          </p:nvSpPr>
          <p:spPr>
            <a:xfrm flipH="1">
              <a:off x="8170830" y="3398997"/>
              <a:ext cx="1527157" cy="361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正式发布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96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2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456223" y="141977"/>
            <a:ext cx="7934155" cy="6241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 纲</a:t>
            </a:r>
            <a:endParaRPr lang="de-DE" altLang="zh-CN" b="1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内容占位符 2"/>
          <p:cNvSpPr txBox="1">
            <a:spLocks/>
          </p:cNvSpPr>
          <p:nvPr/>
        </p:nvSpPr>
        <p:spPr>
          <a:xfrm>
            <a:off x="2566718" y="1324303"/>
            <a:ext cx="4546602" cy="1725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 持续集成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持续交付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CI/CD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工具介绍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容器化为 集成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交付 带来了什么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华为容器化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CI/CD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流水线介绍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创建一条流水线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590698" y="385918"/>
            <a:ext cx="8044314" cy="549503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什么是持续集成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持续交付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3129" y="1174927"/>
            <a:ext cx="7580015" cy="3524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持续集成（英语：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Continuous integration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，缩写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）是一种软件工程流程，是将所有软件工程师对于软件的工作副本持续集成到共享主线（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mainline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）的一种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举措。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持续交付（英语：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Continuous delivery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，缩写为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），是一种软件工程手法，让软件产品的产出过程在一个短周期内完成，以保证软件可以稳定、持续的保持在随时可以释出的状况。它的目标在于让软件的建置、测试与释出变得更快以及更频繁。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--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维基百科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6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z="700" smtClean="0"/>
              <a:pPr/>
              <a:t>4</a:t>
            </a:fld>
            <a:endParaRPr lang="en-US" sz="7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563691" y="1247472"/>
            <a:ext cx="7736746" cy="3150663"/>
            <a:chOff x="772160" y="2020210"/>
            <a:chExt cx="9337040" cy="3785428"/>
          </a:xfrm>
        </p:grpSpPr>
        <p:sp>
          <p:nvSpPr>
            <p:cNvPr id="37" name="右箭头 36"/>
            <p:cNvSpPr/>
            <p:nvPr/>
          </p:nvSpPr>
          <p:spPr>
            <a:xfrm>
              <a:off x="1087120" y="2540000"/>
              <a:ext cx="3413760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流程图: 过程 37"/>
            <p:cNvSpPr/>
            <p:nvPr/>
          </p:nvSpPr>
          <p:spPr>
            <a:xfrm>
              <a:off x="1310640" y="2562024"/>
              <a:ext cx="883920" cy="3166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code</a:t>
              </a:r>
              <a:endParaRPr lang="en-US" sz="1200" dirty="0"/>
            </a:p>
          </p:txBody>
        </p:sp>
        <p:sp>
          <p:nvSpPr>
            <p:cNvPr id="39" name="流程图: 过程 38"/>
            <p:cNvSpPr/>
            <p:nvPr/>
          </p:nvSpPr>
          <p:spPr>
            <a:xfrm>
              <a:off x="2204720" y="2562024"/>
              <a:ext cx="883920" cy="3166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build</a:t>
              </a:r>
              <a:endParaRPr lang="en-US" sz="1200" dirty="0"/>
            </a:p>
          </p:txBody>
        </p:sp>
        <p:sp>
          <p:nvSpPr>
            <p:cNvPr id="40" name="流程图: 过程 39"/>
            <p:cNvSpPr/>
            <p:nvPr/>
          </p:nvSpPr>
          <p:spPr>
            <a:xfrm>
              <a:off x="3098800" y="2562024"/>
              <a:ext cx="883920" cy="3166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test</a:t>
              </a:r>
              <a:endParaRPr lang="en-US" sz="1200" dirty="0"/>
            </a:p>
          </p:txBody>
        </p:sp>
        <p:sp>
          <p:nvSpPr>
            <p:cNvPr id="41" name="右箭头 40"/>
            <p:cNvSpPr/>
            <p:nvPr/>
          </p:nvSpPr>
          <p:spPr>
            <a:xfrm>
              <a:off x="6350000" y="3058160"/>
              <a:ext cx="3556000" cy="4876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6502400" y="2448560"/>
              <a:ext cx="751840" cy="8670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</a:t>
              </a:r>
              <a:r>
                <a:rPr lang="en-US" sz="1400" dirty="0" smtClean="0"/>
                <a:t>ode</a:t>
              </a:r>
            </a:p>
            <a:p>
              <a:pPr algn="ctr"/>
              <a:r>
                <a:rPr lang="en-US" sz="1400" dirty="0"/>
                <a:t>b</a:t>
              </a:r>
              <a:r>
                <a:rPr lang="en-US" sz="1400" dirty="0" smtClean="0"/>
                <a:t>uild</a:t>
              </a:r>
            </a:p>
            <a:p>
              <a:pPr algn="ctr"/>
              <a:r>
                <a:rPr lang="en-US" sz="1400" dirty="0" smtClean="0"/>
                <a:t>test</a:t>
              </a:r>
              <a:endParaRPr lang="en-US" sz="1400" dirty="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7609840" y="2434992"/>
              <a:ext cx="751840" cy="8670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</a:t>
              </a:r>
              <a:r>
                <a:rPr lang="en-US" sz="1400" dirty="0" smtClean="0"/>
                <a:t>ode</a:t>
              </a:r>
            </a:p>
            <a:p>
              <a:pPr algn="ctr"/>
              <a:r>
                <a:rPr lang="en-US" sz="1400" dirty="0"/>
                <a:t>b</a:t>
              </a:r>
              <a:r>
                <a:rPr lang="en-US" sz="1400" dirty="0" smtClean="0"/>
                <a:t>uild</a:t>
              </a:r>
            </a:p>
            <a:p>
              <a:pPr algn="ctr"/>
              <a:r>
                <a:rPr lang="en-US" sz="1400" dirty="0" smtClean="0"/>
                <a:t>test</a:t>
              </a:r>
              <a:endParaRPr lang="en-US" sz="1400" dirty="0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8686800" y="2414672"/>
              <a:ext cx="751840" cy="9076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</a:t>
              </a:r>
              <a:r>
                <a:rPr lang="en-US" sz="1400" dirty="0" smtClean="0"/>
                <a:t>ode</a:t>
              </a:r>
            </a:p>
            <a:p>
              <a:pPr algn="ctr"/>
              <a:r>
                <a:rPr lang="en-US" sz="1400" dirty="0"/>
                <a:t>b</a:t>
              </a:r>
              <a:r>
                <a:rPr lang="en-US" sz="1400" dirty="0" smtClean="0"/>
                <a:t>uild</a:t>
              </a:r>
            </a:p>
            <a:p>
              <a:pPr algn="ctr"/>
              <a:r>
                <a:rPr lang="en-US" sz="1400" dirty="0" smtClean="0"/>
                <a:t>test</a:t>
              </a:r>
              <a:endParaRPr lang="en-US" sz="1400" dirty="0"/>
            </a:p>
          </p:txBody>
        </p:sp>
        <p:sp>
          <p:nvSpPr>
            <p:cNvPr id="45" name="手杖形箭头 44"/>
            <p:cNvSpPr/>
            <p:nvPr/>
          </p:nvSpPr>
          <p:spPr>
            <a:xfrm>
              <a:off x="6553200" y="2058252"/>
              <a:ext cx="568960" cy="504916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6" name="手杖形箭头 45"/>
            <p:cNvSpPr/>
            <p:nvPr/>
          </p:nvSpPr>
          <p:spPr>
            <a:xfrm>
              <a:off x="7660640" y="2058252"/>
              <a:ext cx="568960" cy="504916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7" name="手杖形箭头 46"/>
            <p:cNvSpPr/>
            <p:nvPr/>
          </p:nvSpPr>
          <p:spPr>
            <a:xfrm>
              <a:off x="8757920" y="2020210"/>
              <a:ext cx="568960" cy="504916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5349240" y="2532396"/>
              <a:ext cx="314960" cy="718804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9" name="右箭头 48"/>
            <p:cNvSpPr/>
            <p:nvPr/>
          </p:nvSpPr>
          <p:spPr>
            <a:xfrm>
              <a:off x="772160" y="4970517"/>
              <a:ext cx="4277360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流程图: 过程 49"/>
            <p:cNvSpPr/>
            <p:nvPr/>
          </p:nvSpPr>
          <p:spPr>
            <a:xfrm>
              <a:off x="957550" y="4982381"/>
              <a:ext cx="942370" cy="3166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f</a:t>
              </a:r>
              <a:r>
                <a:rPr lang="en-US" altLang="zh-CN" sz="1100" dirty="0" smtClean="0"/>
                <a:t>eature1.1</a:t>
              </a:r>
              <a:endParaRPr lang="en-US" sz="1100" dirty="0"/>
            </a:p>
          </p:txBody>
        </p:sp>
        <p:sp>
          <p:nvSpPr>
            <p:cNvPr id="51" name="流程图: 过程 50"/>
            <p:cNvSpPr/>
            <p:nvPr/>
          </p:nvSpPr>
          <p:spPr>
            <a:xfrm>
              <a:off x="1912590" y="4982381"/>
              <a:ext cx="942370" cy="3166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feature1.2</a:t>
              </a:r>
              <a:endParaRPr lang="en-US" sz="1100" dirty="0"/>
            </a:p>
          </p:txBody>
        </p:sp>
        <p:sp>
          <p:nvSpPr>
            <p:cNvPr id="52" name="流程图: 过程 51"/>
            <p:cNvSpPr/>
            <p:nvPr/>
          </p:nvSpPr>
          <p:spPr>
            <a:xfrm>
              <a:off x="2862550" y="4981497"/>
              <a:ext cx="942370" cy="3175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feature1.3</a:t>
              </a:r>
              <a:endParaRPr lang="en-US" sz="1100" dirty="0"/>
            </a:p>
          </p:txBody>
        </p:sp>
        <p:sp>
          <p:nvSpPr>
            <p:cNvPr id="53" name="流程图: 过程 52"/>
            <p:cNvSpPr/>
            <p:nvPr/>
          </p:nvSpPr>
          <p:spPr>
            <a:xfrm>
              <a:off x="3822670" y="4981055"/>
              <a:ext cx="751900" cy="3175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release</a:t>
              </a:r>
              <a:endParaRPr lang="en-US" sz="1100" dirty="0"/>
            </a:p>
          </p:txBody>
        </p:sp>
        <p:sp>
          <p:nvSpPr>
            <p:cNvPr id="54" name="燕尾形 53"/>
            <p:cNvSpPr/>
            <p:nvPr/>
          </p:nvSpPr>
          <p:spPr>
            <a:xfrm>
              <a:off x="5405120" y="4857453"/>
              <a:ext cx="314960" cy="718804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右箭头 54"/>
            <p:cNvSpPr/>
            <p:nvPr/>
          </p:nvSpPr>
          <p:spPr>
            <a:xfrm>
              <a:off x="6207760" y="5317958"/>
              <a:ext cx="3901440" cy="4876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6" name="流程图: 过程 55"/>
            <p:cNvSpPr/>
            <p:nvPr/>
          </p:nvSpPr>
          <p:spPr>
            <a:xfrm>
              <a:off x="6403310" y="4876069"/>
              <a:ext cx="942370" cy="3166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f</a:t>
              </a:r>
              <a:r>
                <a:rPr lang="en-US" altLang="zh-CN" sz="1100" dirty="0" smtClean="0"/>
                <a:t>eature1.1</a:t>
              </a:r>
              <a:endParaRPr lang="en-US" sz="1100" dirty="0"/>
            </a:p>
          </p:txBody>
        </p:sp>
        <p:sp>
          <p:nvSpPr>
            <p:cNvPr id="57" name="流程图: 过程 56"/>
            <p:cNvSpPr/>
            <p:nvPr/>
          </p:nvSpPr>
          <p:spPr>
            <a:xfrm>
              <a:off x="6403310" y="5204107"/>
              <a:ext cx="942370" cy="3175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release</a:t>
              </a:r>
              <a:endParaRPr lang="en-US" sz="1200" dirty="0"/>
            </a:p>
          </p:txBody>
        </p:sp>
        <p:sp>
          <p:nvSpPr>
            <p:cNvPr id="58" name="流程图: 过程 57"/>
            <p:cNvSpPr/>
            <p:nvPr/>
          </p:nvSpPr>
          <p:spPr>
            <a:xfrm>
              <a:off x="7541230" y="4876069"/>
              <a:ext cx="942370" cy="3166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feature1.2</a:t>
              </a:r>
              <a:endParaRPr lang="en-US" sz="1100" dirty="0"/>
            </a:p>
          </p:txBody>
        </p:sp>
        <p:sp>
          <p:nvSpPr>
            <p:cNvPr id="59" name="流程图: 过程 58"/>
            <p:cNvSpPr/>
            <p:nvPr/>
          </p:nvSpPr>
          <p:spPr>
            <a:xfrm>
              <a:off x="7541230" y="5204107"/>
              <a:ext cx="942370" cy="3175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release</a:t>
              </a:r>
              <a:endParaRPr lang="en-US" sz="1200" dirty="0"/>
            </a:p>
          </p:txBody>
        </p:sp>
        <p:sp>
          <p:nvSpPr>
            <p:cNvPr id="60" name="流程图: 过程 59"/>
            <p:cNvSpPr/>
            <p:nvPr/>
          </p:nvSpPr>
          <p:spPr>
            <a:xfrm>
              <a:off x="8737600" y="4876069"/>
              <a:ext cx="942370" cy="3166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feature1.3</a:t>
              </a:r>
              <a:endParaRPr lang="en-US" sz="1100" dirty="0"/>
            </a:p>
          </p:txBody>
        </p:sp>
        <p:sp>
          <p:nvSpPr>
            <p:cNvPr id="61" name="流程图: 过程 60"/>
            <p:cNvSpPr/>
            <p:nvPr/>
          </p:nvSpPr>
          <p:spPr>
            <a:xfrm>
              <a:off x="8737600" y="5204107"/>
              <a:ext cx="942370" cy="3175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release</a:t>
              </a:r>
              <a:endParaRPr lang="en-US" sz="1200" dirty="0"/>
            </a:p>
          </p:txBody>
        </p:sp>
        <p:sp>
          <p:nvSpPr>
            <p:cNvPr id="62" name="手杖形箭头 61"/>
            <p:cNvSpPr/>
            <p:nvPr/>
          </p:nvSpPr>
          <p:spPr>
            <a:xfrm>
              <a:off x="6625575" y="4497957"/>
              <a:ext cx="568960" cy="452647"/>
            </a:xfrm>
            <a:prstGeom prst="uturnArrow">
              <a:avLst>
                <a:gd name="adj1" fmla="val 29024"/>
                <a:gd name="adj2" fmla="val 21117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手杖形箭头 62"/>
            <p:cNvSpPr/>
            <p:nvPr/>
          </p:nvSpPr>
          <p:spPr>
            <a:xfrm>
              <a:off x="7741920" y="4508117"/>
              <a:ext cx="568960" cy="452647"/>
            </a:xfrm>
            <a:prstGeom prst="uturnArrow">
              <a:avLst>
                <a:gd name="adj1" fmla="val 29024"/>
                <a:gd name="adj2" fmla="val 21117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手杖形箭头 63"/>
            <p:cNvSpPr/>
            <p:nvPr/>
          </p:nvSpPr>
          <p:spPr>
            <a:xfrm>
              <a:off x="8930640" y="4508117"/>
              <a:ext cx="568960" cy="452647"/>
            </a:xfrm>
            <a:prstGeom prst="uturnArrow">
              <a:avLst>
                <a:gd name="adj1" fmla="val 29024"/>
                <a:gd name="adj2" fmla="val 21117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65" name="标题 3"/>
          <p:cNvSpPr txBox="1">
            <a:spLocks/>
          </p:cNvSpPr>
          <p:nvPr/>
        </p:nvSpPr>
        <p:spPr>
          <a:xfrm>
            <a:off x="764560" y="631024"/>
            <a:ext cx="7449951" cy="52189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1060"/>
              </a:lnSpc>
              <a:spcBef>
                <a:spcPct val="0"/>
              </a:spcBef>
              <a:buFontTx/>
              <a:buNone/>
              <a:defRPr sz="1400" b="0" i="0" kern="120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什么是持续集成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持续交付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95885" y="2991198"/>
            <a:ext cx="96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持续集成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(CD)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03681" y="1110124"/>
            <a:ext cx="96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持续集成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(CI)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4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11016" y="371631"/>
            <a:ext cx="8044314" cy="745050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常用的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CI/CD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工具及使用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32" y="1328540"/>
            <a:ext cx="723785" cy="7444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063" y="1326649"/>
            <a:ext cx="778930" cy="7444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32" y="2634756"/>
            <a:ext cx="751488" cy="7444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373" y="1328540"/>
            <a:ext cx="828888" cy="7444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458" y="1346433"/>
            <a:ext cx="732328" cy="7430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9748" y="1346432"/>
            <a:ext cx="797132" cy="7301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026" y="1355994"/>
            <a:ext cx="795434" cy="7315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173" y="2660403"/>
            <a:ext cx="770712" cy="7301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4240" y="2660403"/>
            <a:ext cx="814502" cy="7203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062" y="2660404"/>
            <a:ext cx="744332" cy="7310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1436" y="2634756"/>
            <a:ext cx="797133" cy="73862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4105" y="2653964"/>
            <a:ext cx="867168" cy="7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Jenkins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52" y="1040816"/>
            <a:ext cx="6533561" cy="330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GitLabCi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52" y="1130968"/>
            <a:ext cx="6950695" cy="34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容器化为 集成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交付 带来了什么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13952" y="1287890"/>
            <a:ext cx="7308790" cy="2897618"/>
            <a:chOff x="888022" y="1527847"/>
            <a:chExt cx="10000753" cy="3964867"/>
          </a:xfrm>
        </p:grpSpPr>
        <p:sp>
          <p:nvSpPr>
            <p:cNvPr id="6" name="椭圆 5"/>
            <p:cNvSpPr/>
            <p:nvPr/>
          </p:nvSpPr>
          <p:spPr>
            <a:xfrm>
              <a:off x="1361440" y="4226560"/>
              <a:ext cx="1727200" cy="660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361440" y="3911600"/>
              <a:ext cx="1727200" cy="660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剪去单角的矩形 7"/>
            <p:cNvSpPr/>
            <p:nvPr/>
          </p:nvSpPr>
          <p:spPr>
            <a:xfrm>
              <a:off x="4427803" y="2118360"/>
              <a:ext cx="3902031" cy="3215640"/>
            </a:xfrm>
            <a:prstGeom prst="snip1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 smtClean="0"/>
            </a:p>
            <a:p>
              <a:r>
                <a:rPr lang="en-US" sz="1200" dirty="0" smtClean="0">
                  <a:latin typeface="+mj-ea"/>
                  <a:ea typeface="+mj-ea"/>
                </a:rPr>
                <a:t>FROM ubuntu:14.04</a:t>
              </a:r>
            </a:p>
            <a:p>
              <a:endParaRPr lang="en-US" sz="1200" dirty="0">
                <a:latin typeface="+mj-ea"/>
                <a:ea typeface="+mj-ea"/>
              </a:endParaRPr>
            </a:p>
            <a:p>
              <a:r>
                <a:rPr lang="en-US" sz="1200" dirty="0">
                  <a:latin typeface="+mj-ea"/>
                  <a:ea typeface="+mj-ea"/>
                </a:rPr>
                <a:t>ENV CATALINA_HOME /</a:t>
              </a:r>
              <a:r>
                <a:rPr lang="en-US" sz="1200" dirty="0" err="1" smtClean="0">
                  <a:latin typeface="+mj-ea"/>
                  <a:ea typeface="+mj-ea"/>
                </a:rPr>
                <a:t>usr</a:t>
              </a:r>
              <a:r>
                <a:rPr lang="en-US" sz="1200" dirty="0" smtClean="0">
                  <a:latin typeface="+mj-ea"/>
                  <a:ea typeface="+mj-ea"/>
                </a:rPr>
                <a:t>/tomcat</a:t>
              </a:r>
            </a:p>
            <a:p>
              <a:endParaRPr lang="en-US" sz="1200" dirty="0" smtClean="0">
                <a:latin typeface="+mj-ea"/>
                <a:ea typeface="+mj-ea"/>
              </a:endParaRPr>
            </a:p>
            <a:p>
              <a:r>
                <a:rPr lang="en-US" sz="1200" dirty="0" smtClean="0">
                  <a:latin typeface="+mj-ea"/>
                  <a:ea typeface="+mj-ea"/>
                </a:rPr>
                <a:t>RUN </a:t>
              </a:r>
              <a:r>
                <a:rPr lang="en-US" sz="1200" dirty="0">
                  <a:latin typeface="+mj-ea"/>
                  <a:ea typeface="+mj-ea"/>
                </a:rPr>
                <a:t>apt-get install tomcat7</a:t>
              </a:r>
              <a:endParaRPr lang="en-US" sz="1200" dirty="0" smtClean="0">
                <a:latin typeface="+mj-ea"/>
                <a:ea typeface="+mj-ea"/>
              </a:endParaRPr>
            </a:p>
            <a:p>
              <a:endParaRPr lang="en-US" sz="1200" dirty="0" smtClean="0">
                <a:latin typeface="+mj-ea"/>
                <a:ea typeface="+mj-ea"/>
              </a:endParaRPr>
            </a:p>
            <a:p>
              <a:r>
                <a:rPr lang="en-US" sz="1200" dirty="0" smtClean="0">
                  <a:latin typeface="+mj-ea"/>
                  <a:ea typeface="+mj-ea"/>
                </a:rPr>
                <a:t>ADD /</a:t>
              </a:r>
              <a:r>
                <a:rPr lang="en-US" sz="1200" dirty="0" err="1" smtClean="0">
                  <a:latin typeface="+mj-ea"/>
                  <a:ea typeface="+mj-ea"/>
                </a:rPr>
                <a:t>workdir</a:t>
              </a:r>
              <a:r>
                <a:rPr lang="en-US" sz="1200" dirty="0" smtClean="0">
                  <a:latin typeface="+mj-ea"/>
                  <a:ea typeface="+mj-ea"/>
                </a:rPr>
                <a:t>/</a:t>
              </a:r>
              <a:r>
                <a:rPr lang="en-US" sz="1200" dirty="0" err="1" smtClean="0">
                  <a:latin typeface="+mj-ea"/>
                  <a:ea typeface="+mj-ea"/>
                </a:rPr>
                <a:t>webapp.</a:t>
              </a:r>
              <a:r>
                <a:rPr lang="en-US" altLang="zh-CN" sz="1200" dirty="0" err="1" smtClean="0">
                  <a:latin typeface="+mj-ea"/>
                  <a:ea typeface="+mj-ea"/>
                </a:rPr>
                <a:t>war</a:t>
              </a:r>
              <a:endParaRPr lang="en-US" sz="1200" dirty="0" smtClean="0">
                <a:latin typeface="+mj-ea"/>
                <a:ea typeface="+mj-ea"/>
              </a:endParaRPr>
            </a:p>
            <a:p>
              <a:endParaRPr lang="en-US" sz="1200" dirty="0">
                <a:latin typeface="+mj-ea"/>
                <a:ea typeface="+mj-ea"/>
              </a:endParaRPr>
            </a:p>
            <a:p>
              <a:r>
                <a:rPr lang="en-US" sz="1200" dirty="0">
                  <a:latin typeface="+mj-ea"/>
                  <a:ea typeface="+mj-ea"/>
                </a:rPr>
                <a:t>EXPOSE 8080</a:t>
              </a:r>
            </a:p>
            <a:p>
              <a:r>
                <a:rPr lang="en-US" sz="1200" dirty="0">
                  <a:latin typeface="+mj-ea"/>
                  <a:ea typeface="+mj-ea"/>
                </a:rPr>
                <a:t>CMD ["catalina.sh", "run</a:t>
              </a:r>
              <a:r>
                <a:rPr lang="en-US" sz="1200" dirty="0" smtClean="0">
                  <a:latin typeface="+mj-ea"/>
                  <a:ea typeface="+mj-ea"/>
                </a:rPr>
                <a:t>"]</a:t>
              </a:r>
            </a:p>
            <a:p>
              <a:endParaRPr lang="en-US" sz="1100" dirty="0"/>
            </a:p>
            <a:p>
              <a:endParaRPr lang="en-US" sz="1100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1361440" y="3561080"/>
              <a:ext cx="1727200" cy="660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361440" y="3215640"/>
              <a:ext cx="1727200" cy="660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361440" y="2890520"/>
              <a:ext cx="1727200" cy="660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3241040" y="2570480"/>
              <a:ext cx="1186764" cy="33020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241040" y="3027680"/>
              <a:ext cx="1186764" cy="20828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3241040" y="3561080"/>
              <a:ext cx="1186764" cy="355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3241040" y="3906520"/>
              <a:ext cx="1186764" cy="1879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254639" y="4293890"/>
              <a:ext cx="1186764" cy="216024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361440" y="2570480"/>
              <a:ext cx="1727200" cy="660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3241040" y="4572000"/>
              <a:ext cx="1186764" cy="22594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9046068" y="2064658"/>
              <a:ext cx="807176" cy="7710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</a:t>
              </a:r>
              <a:endParaRPr lang="en-US" sz="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0117704" y="2570480"/>
              <a:ext cx="771071" cy="7710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系统配置</a:t>
              </a:r>
              <a:endParaRPr lang="en-US" sz="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0117704" y="3835944"/>
              <a:ext cx="771071" cy="7710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en-US" altLang="zh-CN" sz="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war</a:t>
              </a:r>
              <a:endParaRPr lang="en-US" sz="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9046068" y="3283858"/>
              <a:ext cx="771071" cy="7710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系统软件</a:t>
              </a:r>
              <a:endParaRPr lang="en-US" sz="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9046067" y="4508138"/>
              <a:ext cx="771071" cy="7710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应用配置</a:t>
              </a:r>
              <a:endParaRPr lang="en-US" sz="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88022" y="1971040"/>
              <a:ext cx="2674036" cy="3521674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33173" y="1611972"/>
              <a:ext cx="1906344" cy="5053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en-US" altLang="zh-CN" sz="1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ocker</a:t>
              </a:r>
              <a:r>
                <a:rPr lang="en-US" altLang="zh-CN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file:</a:t>
              </a:r>
              <a:endPara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23304" y="1527847"/>
              <a:ext cx="1627441" cy="5053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容器镜像</a:t>
              </a:r>
              <a:r>
                <a:rPr lang="en-US" altLang="zh-CN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2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容器化为 集成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交付 带来了什么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049114" y="1119966"/>
            <a:ext cx="6823578" cy="3366412"/>
            <a:chOff x="1456236" y="1761174"/>
            <a:chExt cx="8886644" cy="4283975"/>
          </a:xfrm>
        </p:grpSpPr>
        <p:sp>
          <p:nvSpPr>
            <p:cNvPr id="20" name="椭圆 19"/>
            <p:cNvSpPr/>
            <p:nvPr/>
          </p:nvSpPr>
          <p:spPr>
            <a:xfrm>
              <a:off x="1802770" y="2620598"/>
              <a:ext cx="822960" cy="82296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Jar</a:t>
              </a:r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</a:t>
              </a:r>
              <a:endParaRPr 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036935" y="2915376"/>
              <a:ext cx="828315" cy="85344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War</a:t>
              </a:r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</a:t>
              </a:r>
              <a:endParaRPr 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489744" y="3941261"/>
              <a:ext cx="771071" cy="77107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应用配置</a:t>
              </a:r>
              <a:endParaRPr 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713480" y="4092301"/>
              <a:ext cx="914400" cy="914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应用服务器</a:t>
              </a:r>
              <a:endParaRPr 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242344" y="3118302"/>
              <a:ext cx="771071" cy="77107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系统配置</a:t>
              </a:r>
              <a:endParaRPr 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884534" y="1761174"/>
              <a:ext cx="847270" cy="84727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105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pm</a:t>
              </a:r>
              <a:r>
                <a:rPr lang="zh-CN" altLang="en-US" sz="105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</a:t>
              </a:r>
              <a:endParaRPr 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456236" y="4351651"/>
              <a:ext cx="807176" cy="77107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</a:t>
              </a:r>
              <a:endParaRPr 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6024880" y="3273257"/>
              <a:ext cx="314960" cy="718804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293760" y="3273257"/>
              <a:ext cx="314960" cy="718804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495088" y="3707308"/>
              <a:ext cx="889613" cy="81225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</a:t>
              </a:r>
              <a:endPara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8495088" y="2602969"/>
              <a:ext cx="889613" cy="81225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容器配置</a:t>
              </a:r>
              <a:endParaRPr 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579360" y="1971449"/>
              <a:ext cx="2668328" cy="31512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单圆角矩形 31"/>
            <p:cNvSpPr/>
            <p:nvPr/>
          </p:nvSpPr>
          <p:spPr>
            <a:xfrm>
              <a:off x="1859824" y="5598109"/>
              <a:ext cx="2630896" cy="447040"/>
            </a:xfrm>
            <a:prstGeom prst="snip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传统的交付部件</a:t>
              </a:r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单圆角矩形 32"/>
            <p:cNvSpPr/>
            <p:nvPr/>
          </p:nvSpPr>
          <p:spPr>
            <a:xfrm>
              <a:off x="7711984" y="5598109"/>
              <a:ext cx="2630896" cy="447040"/>
            </a:xfrm>
            <a:prstGeom prst="snip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容器化以后的交付部件</a:t>
              </a:r>
              <a:endParaRPr 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7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 2">
      <a:dk1>
        <a:srgbClr val="AE0D35"/>
      </a:dk1>
      <a:lt1>
        <a:srgbClr val="EA0028"/>
      </a:lt1>
      <a:dk2>
        <a:srgbClr val="E5005E"/>
      </a:dk2>
      <a:lt2>
        <a:srgbClr val="F4A000"/>
      </a:lt2>
      <a:accent1>
        <a:srgbClr val="FBE500"/>
      </a:accent1>
      <a:accent2>
        <a:srgbClr val="232323"/>
      </a:accent2>
      <a:accent3>
        <a:srgbClr val="666666"/>
      </a:accent3>
      <a:accent4>
        <a:srgbClr val="919191"/>
      </a:accent4>
      <a:accent5>
        <a:srgbClr val="C4C4C4"/>
      </a:accent5>
      <a:accent6>
        <a:srgbClr val="C4C4C4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rgbClr val="1D1D1B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HW">
      <a:dk1>
        <a:srgbClr val="CF202F"/>
      </a:dk1>
      <a:lt1>
        <a:srgbClr val="F7991C"/>
      </a:lt1>
      <a:dk2>
        <a:srgbClr val="EC1567"/>
      </a:dk2>
      <a:lt2>
        <a:srgbClr val="AB1C3E"/>
      </a:lt2>
      <a:accent1>
        <a:srgbClr val="63322F"/>
      </a:accent1>
      <a:accent2>
        <a:srgbClr val="FBE109"/>
      </a:accent2>
      <a:accent3>
        <a:srgbClr val="F47F74"/>
      </a:accent3>
      <a:accent4>
        <a:srgbClr val="7BCCBE"/>
      </a:accent4>
      <a:accent5>
        <a:srgbClr val="83C886"/>
      </a:accent5>
      <a:accent6>
        <a:srgbClr val="FFF7DA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17868</TotalTime>
  <Words>328</Words>
  <Application>Microsoft Office PowerPoint</Application>
  <PresentationFormat>全屏显示(16:9)</PresentationFormat>
  <Paragraphs>100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等线</vt:lpstr>
      <vt:lpstr>等线 Light</vt:lpstr>
      <vt:lpstr>黑体</vt:lpstr>
      <vt:lpstr>Microsoft YaHei</vt:lpstr>
      <vt:lpstr>Microsoft YaHei</vt:lpstr>
      <vt:lpstr>Arial</vt:lpstr>
      <vt:lpstr>Calibri</vt:lpstr>
      <vt:lpstr>Office Theme</vt:lpstr>
      <vt:lpstr>5_Custom Design</vt:lpstr>
      <vt:lpstr>4_Custom Design</vt:lpstr>
      <vt:lpstr>2_Custom Design</vt:lpstr>
      <vt:lpstr>6_Custom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Maojie (Jie, PaaS)</cp:lastModifiedBy>
  <cp:revision>651</cp:revision>
  <dcterms:created xsi:type="dcterms:W3CDTF">2018-06-21T13:34:14Z</dcterms:created>
  <dcterms:modified xsi:type="dcterms:W3CDTF">2018-11-06T12:14:29Z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(3)m2GzMyVMJ43srG8rM94bEZ7jK2xzr3FlOqawJwNvX5/5DW3qoC934cie0MfeA0yGq8PhNMio
O16tN+Fn1xLjudIDN89Oy8LyJPj+ur55f+MS2/KtVyxKFH6yYZ3ShgHfHkFb0LUEhtmxF29e
6vHtCCaEcKBB3R/YfQnPwpdrAjeFrZnW3TO7eKiGkqA4rVfBdQo5k2wHQ35Us2sSE2313i/S
NCFHHA0dqi2bobyTKl</vt:lpwstr>
  </property>
  <property fmtid="{D5CDD505-2E9C-101B-9397-08002B2CF9AE}" pid="3" name="_2015_ms_pID_7253431">
    <vt:lpwstr>JgMH702sElUUhPPRCSc/qZ9w2XhYj/o9lva73hdPdOh9EWS4qTtCXy
1bIff1sepRgQkVzr2CwJBH4xu6l1exLTaznr2twznyosonAc9WAR07opPMPbHcg2EDSlZX4V
jvZ6UwM6NaqDBhzhDQhx9LvZXGqEjNT1/vSn6d79IESdSruyG/XaNXoYqLfl44zYGsxV7aaO
ylUFGuVlDj2SPAObV3LyMP69iX52NB1GkoND</vt:lpwstr>
  </property>
  <property fmtid="{D5CDD505-2E9C-101B-9397-08002B2CF9AE}" pid="4" name="_2015_ms_pID_7253432">
    <vt:lpwstr>uR9kukjUlR8Vr7Ob4OdI+/M=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1540966159</vt:lpwstr>
  </property>
</Properties>
</file>